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 hasCustomPrompt="1"/>
          </p:nvPr>
        </p:nvSpPr>
        <p:spPr>
          <a:xfrm>
            <a:off x="3438720" y="970200"/>
            <a:ext cx="4561920" cy="2410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 hasCustomPrompt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1;p1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title" hasCustomPrompt="1"/>
          </p:nvPr>
        </p:nvSpPr>
        <p:spPr>
          <a:xfrm>
            <a:off x="1811520" y="1479600"/>
            <a:ext cx="247968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title" hasCustomPrompt="1"/>
          </p:nvPr>
        </p:nvSpPr>
        <p:spPr>
          <a:xfrm>
            <a:off x="5749560" y="1479600"/>
            <a:ext cx="247968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title" hasCustomPrompt="1"/>
          </p:nvPr>
        </p:nvSpPr>
        <p:spPr>
          <a:xfrm>
            <a:off x="1811520" y="3091680"/>
            <a:ext cx="247968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title" hasCustomPrompt="1"/>
          </p:nvPr>
        </p:nvSpPr>
        <p:spPr>
          <a:xfrm>
            <a:off x="5749560" y="3091680"/>
            <a:ext cx="247968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2;p20"/>
          <p:cNvPicPr/>
          <p:nvPr/>
        </p:nvPicPr>
        <p:blipFill>
          <a:blip r:embed="rId2"/>
          <a:srcRect b="1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title" hasCustomPrompt="1"/>
          </p:nvPr>
        </p:nvSpPr>
        <p:spPr>
          <a:xfrm>
            <a:off x="788400" y="18813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title" hasCustomPrompt="1"/>
          </p:nvPr>
        </p:nvSpPr>
        <p:spPr>
          <a:xfrm>
            <a:off x="3419280" y="18813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title" hasCustomPrompt="1"/>
          </p:nvPr>
        </p:nvSpPr>
        <p:spPr>
          <a:xfrm>
            <a:off x="788400" y="37497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title" hasCustomPrompt="1"/>
          </p:nvPr>
        </p:nvSpPr>
        <p:spPr>
          <a:xfrm>
            <a:off x="3419280" y="37497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title" hasCustomPrompt="1"/>
          </p:nvPr>
        </p:nvSpPr>
        <p:spPr>
          <a:xfrm>
            <a:off x="6049800" y="18813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title" hasCustomPrompt="1"/>
          </p:nvPr>
        </p:nvSpPr>
        <p:spPr>
          <a:xfrm>
            <a:off x="6049800" y="3749760"/>
            <a:ext cx="2305080" cy="41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3;p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 hasCustomPrompt="1"/>
          </p:nvPr>
        </p:nvSpPr>
        <p:spPr>
          <a:xfrm>
            <a:off x="5139000" y="2342520"/>
            <a:ext cx="32846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 hasCustomPrompt="1"/>
          </p:nvPr>
        </p:nvSpPr>
        <p:spPr>
          <a:xfrm>
            <a:off x="5139000" y="1106280"/>
            <a:ext cx="328464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lang="fr-FR" sz="7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7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 hasCustomPrompt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7;p2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21;p2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25;p2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129;p24"/>
          <p:cNvPicPr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 hasCustomPrompt="1"/>
          </p:nvPr>
        </p:nvSpPr>
        <p:spPr>
          <a:xfrm>
            <a:off x="5334120" y="1452600"/>
            <a:ext cx="3089520" cy="308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47500" lnSpcReduction="19999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34;p2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137;p2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 hasCustomPrompt="1"/>
          </p:nvPr>
        </p:nvSpPr>
        <p:spPr>
          <a:xfrm>
            <a:off x="1284120" y="54000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6200" b="0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62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 hasCustomPrompt="1"/>
          </p:nvPr>
        </p:nvSpPr>
        <p:spPr>
          <a:xfrm>
            <a:off x="1284120" y="199620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6200" b="0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62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 hasCustomPrompt="1"/>
          </p:nvPr>
        </p:nvSpPr>
        <p:spPr>
          <a:xfrm>
            <a:off x="1284120" y="345240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6200" b="0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62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45;p2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2342520"/>
            <a:ext cx="527256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title" hasCustomPrompt="1"/>
          </p:nvPr>
        </p:nvSpPr>
        <p:spPr>
          <a:xfrm>
            <a:off x="720000" y="1106280"/>
            <a:ext cx="328464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7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7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 hasCustomPrompt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;p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 hasCustomPrompt="1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9600" b="0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96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150;p2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 hasCustomPrompt="1"/>
          </p:nvPr>
        </p:nvSpPr>
        <p:spPr>
          <a:xfrm>
            <a:off x="1173960" y="2342520"/>
            <a:ext cx="67957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title" hasCustomPrompt="1"/>
          </p:nvPr>
        </p:nvSpPr>
        <p:spPr>
          <a:xfrm>
            <a:off x="2929680" y="1106280"/>
            <a:ext cx="328464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7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7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55;p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 hasCustomPrompt="1"/>
          </p:nvPr>
        </p:nvSpPr>
        <p:spPr>
          <a:xfrm>
            <a:off x="4096800" y="540000"/>
            <a:ext cx="4325400" cy="98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52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52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69" name="Google Shape;158;p29"/>
          <p:cNvSpPr/>
          <p:nvPr/>
        </p:nvSpPr>
        <p:spPr>
          <a:xfrm>
            <a:off x="4408920" y="3137760"/>
            <a:ext cx="3700800" cy="964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800" b="0" u="none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</a:rPr>
              <a:t>CREDITS: This presentation template was created by </a:t>
            </a:r>
            <a:r>
              <a:rPr lang="en-GB" sz="1800" b="0" u="sng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  <a:hlinkClick r:id="rId3"/>
              </a:rPr>
              <a:t>Slidesgo</a:t>
            </a:r>
            <a:r>
              <a:rPr lang="en-GB" sz="1800" b="0" u="none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</a:rPr>
              <a:t>, including icons by </a:t>
            </a:r>
            <a:r>
              <a:rPr lang="en-GB" sz="1800" b="0" u="sng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  <a:hlinkClick r:id="rId4"/>
              </a:rPr>
              <a:t>Flaticon</a:t>
            </a:r>
            <a:r>
              <a:rPr lang="en-GB" sz="1800" b="0" u="none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</a:rPr>
              <a:t>, infographics &amp; images by</a:t>
            </a:r>
            <a:r>
              <a:rPr lang="en-GB" sz="1800" b="0" u="sng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  <a:hlinkClick r:id="rId5"/>
              </a:rPr>
              <a:t> </a:t>
            </a:r>
            <a:r>
              <a:rPr lang="en-GB" sz="1800" b="0" u="sng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  <a:hlinkClick r:id="rId5"/>
              </a:rPr>
              <a:t>Freepik</a:t>
            </a:r>
            <a:r>
              <a:rPr lang="en-GB" sz="1800" b="0" u="none" strike="noStrike">
                <a:solidFill>
                  <a:schemeClr val="lt2"/>
                </a:solidFill>
                <a:effectLst/>
                <a:uFillTx/>
                <a:latin typeface="Oxygen"/>
                <a:ea typeface="Oxygen"/>
              </a:rPr>
              <a:t>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8;p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 hasCustomPrompt="1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161;p3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163;p3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22;p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29;p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32;p7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 hasCustomPrompt="1"/>
          </p:nvPr>
        </p:nvSpPr>
        <p:spPr>
          <a:xfrm>
            <a:off x="1147680" y="1371240"/>
            <a:ext cx="6847920" cy="860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36;p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 hasCustomPrompt="1"/>
          </p:nvPr>
        </p:nvSpPr>
        <p:spPr>
          <a:xfrm>
            <a:off x="1388160" y="1693080"/>
            <a:ext cx="6367320" cy="1757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7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7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39;p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 hasCustomPrompt="1"/>
          </p:nvPr>
        </p:nvSpPr>
        <p:spPr>
          <a:xfrm>
            <a:off x="1462680" y="1330200"/>
            <a:ext cx="6217920" cy="1611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87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87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43;p10"/>
          <p:cNvPicPr/>
          <p:nvPr/>
        </p:nvPicPr>
        <p:blipFill>
          <a:blip r:embed="rId2"/>
          <a:srcRect l="56616" b="11"/>
          <a:stretch>
            <a:fillRect/>
          </a:stretch>
        </p:blipFill>
        <p:spPr>
          <a:xfrm>
            <a:off x="5177880" y="0"/>
            <a:ext cx="396576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 hasCustomPrompt="1"/>
          </p:nvPr>
        </p:nvSpPr>
        <p:spPr>
          <a:xfrm>
            <a:off x="4781520" y="1416600"/>
            <a:ext cx="3642120" cy="1859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2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2804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 hasCustomPrompt="1"/>
          </p:nvPr>
        </p:nvSpPr>
        <p:spPr>
          <a:xfrm>
            <a:off x="720000" y="1589400"/>
            <a:ext cx="2336040" cy="59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 hasCustomPrompt="1"/>
          </p:nvPr>
        </p:nvSpPr>
        <p:spPr>
          <a:xfrm>
            <a:off x="3403800" y="2804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 hasCustomPrompt="1"/>
          </p:nvPr>
        </p:nvSpPr>
        <p:spPr>
          <a:xfrm>
            <a:off x="3403800" y="1589400"/>
            <a:ext cx="2336040" cy="59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 hasCustomPrompt="1"/>
          </p:nvPr>
        </p:nvSpPr>
        <p:spPr>
          <a:xfrm>
            <a:off x="6087600" y="2804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 hasCustomPrompt="1"/>
          </p:nvPr>
        </p:nvSpPr>
        <p:spPr>
          <a:xfrm>
            <a:off x="6087600" y="1589400"/>
            <a:ext cx="2336040" cy="59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4;p1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685440"/>
            <a:ext cx="4210920" cy="340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41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41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7;p1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 hasCustomPrompt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1;p1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 hasCustomPrompt="1"/>
          </p:nvPr>
        </p:nvSpPr>
        <p:spPr>
          <a:xfrm>
            <a:off x="2289960" y="3353400"/>
            <a:ext cx="456372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75;p1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2;p1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 hasCustomPrompt="1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title" hasCustomPrompt="1"/>
          </p:nvPr>
        </p:nvSpPr>
        <p:spPr>
          <a:xfrm>
            <a:off x="720000" y="2948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 hasCustomPrompt="1"/>
          </p:nvPr>
        </p:nvSpPr>
        <p:spPr>
          <a:xfrm>
            <a:off x="3403800" y="2948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title" hasCustomPrompt="1"/>
          </p:nvPr>
        </p:nvSpPr>
        <p:spPr>
          <a:xfrm>
            <a:off x="6087600" y="29484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563620" y="123190"/>
            <a:ext cx="4997450" cy="18116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4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Traditional African Art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067645" y="2091795"/>
            <a:ext cx="4562280" cy="790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US" sz="180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        Traditional African Art and its Story of Gender</a:t>
            </a: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20310" y="3038475"/>
            <a:ext cx="271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Author: TONY KIMATHI</a:t>
            </a:r>
            <a:endParaRPr 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97350" y="3435350"/>
            <a:ext cx="5043170" cy="1223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/>
              <a:t>         </a:t>
            </a:r>
            <a:r>
              <a:rPr lang="en-US">
                <a:solidFill>
                  <a:schemeClr val="accent2">
                    <a:lumMod val="10000"/>
                  </a:schemeClr>
                </a:solidFill>
              </a:rPr>
              <a:t>  </a:t>
            </a:r>
            <a:r>
              <a:rPr lang="en-US" b="1">
                <a:solidFill>
                  <a:schemeClr val="accent2">
                    <a:lumMod val="10000"/>
                  </a:schemeClr>
                </a:solidFill>
              </a:rPr>
              <a:t>  Reg No: C026-01-0713/2020</a:t>
            </a:r>
            <a:endParaRPr lang="en-US"/>
          </a:p>
          <a:p>
            <a:pPr algn="l"/>
            <a:r>
              <a:rPr lang="en-US"/>
              <a:t>4TH YEAR Communication Skills Project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SCHOOL OF COMPUTER SCIENCE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835785" y="4759325"/>
            <a:ext cx="618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5">
                    <a:lumMod val="10000"/>
                  </a:schemeClr>
                </a:solidFill>
                <a:sym typeface="+mn-ea"/>
              </a:rPr>
              <a:t>DEDAN KIMATHI UNIVERSITY OF TECHNOLOGY</a:t>
            </a:r>
            <a:endParaRPr lang="en-US">
              <a:solidFill>
                <a:schemeClr val="accent5">
                  <a:lumMod val="1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35620" y="1563325"/>
            <a:ext cx="4723920" cy="27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p>
            <a:pPr algn="ctr"/>
            <a:endParaRPr lang="en-US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algn="l"/>
            <a:r>
              <a:rPr lang="en-GB" sz="1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TONY KIMATHI</a:t>
            </a:r>
            <a:r>
              <a:rPr lang="en-US" altLang="en-GB" sz="1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   </a:t>
            </a:r>
            <a:endParaRPr lang="en-US" alt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l"/>
            <a:r>
              <a:rPr lang="en-GB" sz="1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C026-01-0713/2020</a:t>
            </a:r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l"/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l"/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l"/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l"/>
            <a:r>
              <a:rPr lang="en-GB" sz="1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  <a:sym typeface="+mn-ea"/>
              </a:rPr>
              <a:t>Questions?</a:t>
            </a:r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  <a:sym typeface="+mn-ea"/>
            </a:endParaRPr>
          </a:p>
          <a:p>
            <a:pPr algn="l"/>
            <a:r>
              <a:rPr lang="en-GB" sz="1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tonykimathi8121@gmail.com</a:t>
            </a:r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algn="ctr"/>
            <a:endParaRPr lang="en-US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algn="ctr">
              <a:lnSpc>
                <a:spcPct val="100000"/>
              </a:lnSpc>
              <a:spcAft>
                <a:spcPts val="1600"/>
              </a:spcAft>
              <a:tabLst>
                <a:tab pos="0" algn="l"/>
              </a:tabLst>
            </a:pPr>
            <a:endParaRPr lang="en-GB" sz="1800" b="0" u="none" strike="noStrike">
              <a:solidFill>
                <a:schemeClr val="bg2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title"/>
          </p:nvPr>
        </p:nvSpPr>
        <p:spPr>
          <a:xfrm>
            <a:off x="0" y="16510"/>
            <a:ext cx="2905760" cy="10909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Thank You!</a:t>
            </a:r>
            <a:b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</a:br>
            <a:r>
              <a:rPr lang="en-GB" sz="2800" b="0" u="none" strike="noStrike">
                <a:solidFill>
                  <a:schemeClr val="bg2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  <a:sym typeface="+mn-ea"/>
              </a:rPr>
              <a:t>Asante Sana!</a:t>
            </a:r>
            <a:endParaRPr lang="fr-FR" sz="28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475740" y="4732020"/>
            <a:ext cx="618807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lnSpc>
                <a:spcPct val="100000"/>
              </a:lnSpc>
              <a:spcAft>
                <a:spcPts val="1600"/>
              </a:spcAft>
              <a:tabLst>
                <a:tab pos="0" algn="l"/>
              </a:tabLst>
            </a:pPr>
            <a:r>
              <a:rPr lang="en-GB" sz="2000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  <a:sym typeface="+mn-ea"/>
              </a:rPr>
              <a:t>DEDAN KIMATHI UNIVERSITY OF TECHNOLOGY.</a:t>
            </a:r>
            <a:endParaRPr lang="en-GB" altLang="zh-CN" sz="2000" b="1">
              <a:ln w="15875"/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  <a:sym typeface="+mn-ea"/>
            </a:endParaRPr>
          </a:p>
        </p:txBody>
      </p:sp>
      <p:pic>
        <p:nvPicPr>
          <p:cNvPr id="5" name="Picture 4" descr="a4002d0da97b96a8c479563603f309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1855" y="36195"/>
            <a:ext cx="4408805" cy="461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5560" y="51435"/>
            <a:ext cx="5153660" cy="5715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110" b="1" u="sng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 Black" panose="020B0A04020102020204" charset="0"/>
                <a:ea typeface="Poiret One"/>
                <a:cs typeface="Arial Black" panose="020B0A04020102020204" charset="0"/>
              </a:rPr>
              <a:t>Introduction</a:t>
            </a:r>
            <a:endParaRPr lang="en-GB" sz="3110" b="1" u="sng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Black" panose="020B0A04020102020204" charset="0"/>
              <a:ea typeface="Poiret One"/>
              <a:cs typeface="Arial Black" panose="020B0A04020102020204" charset="0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83260" y="1152525"/>
            <a:ext cx="4627245" cy="33648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US" sz="222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 Art: More Than Decoration</a:t>
            </a:r>
            <a:endParaRPr lang="en-US" altLang="en-US" sz="222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  <a:tabLst>
                <a:tab pos="0" algn="l"/>
              </a:tabLst>
            </a:pPr>
            <a:r>
              <a:rPr lang="en-US" altLang="en-US" sz="20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Art is a living language. It speaks history, identity, and spirit.</a:t>
            </a:r>
            <a:endParaRPr lang="en-US" altLang="en-US" sz="200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  <a:tabLst>
                <a:tab pos="0" algn="l"/>
              </a:tabLst>
            </a:pPr>
            <a:endParaRPr lang="en-US" altLang="en-US" sz="200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  <a:tabLst>
                <a:tab pos="0" algn="l"/>
              </a:tabLst>
            </a:pPr>
            <a:r>
              <a:rPr lang="en-US" altLang="en-US" sz="20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This presentation explores African art’s forms and cultural value.</a:t>
            </a:r>
            <a:endParaRPr lang="en-US" altLang="en-US" sz="200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  <a:tabLst>
                <a:tab pos="0" algn="l"/>
              </a:tabLst>
            </a:pPr>
            <a:endParaRPr lang="en-US" altLang="en-US" sz="200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  <a:tabLst>
                <a:tab pos="0" algn="l"/>
              </a:tabLst>
            </a:pPr>
            <a:r>
              <a:rPr lang="en-US" altLang="en-US" sz="20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Special focus: How art reflects gender roles in African societies.</a:t>
            </a:r>
            <a:endParaRPr lang="en-US" altLang="en-US" sz="2000" b="0" u="none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</p:txBody>
      </p:sp>
      <p:pic>
        <p:nvPicPr>
          <p:cNvPr id="2" name="Picture 1" descr="d10a204114a6bea308406e095e5dbd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0375" y="0"/>
            <a:ext cx="36036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868215" y="1317715"/>
            <a:ext cx="32857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47500" lnSpcReduction="19999"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5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The Foundations of Traditional African Art &amp; Its Creation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5141595" y="3010535"/>
            <a:ext cx="3898900" cy="194627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 algn="ctr">
              <a:buNone/>
            </a:pPr>
            <a:r>
              <a:rPr lang="en-US" altLang="en-US" sz="20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Times New Roman" panose="02020603050405020304" charset="0"/>
                <a:ea typeface="Oxygen"/>
                <a:cs typeface="Times New Roman" panose="02020603050405020304" charset="0"/>
              </a:rPr>
              <a:t>We Will Cover:</a:t>
            </a:r>
            <a:endParaRPr lang="en-US" altLang="en-US" sz="20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indent="0" algn="ctr">
              <a:buNone/>
            </a:pPr>
            <a:endParaRPr lang="en-US" altLang="en-US" sz="20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20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Times New Roman" panose="02020603050405020304" charset="0"/>
                <a:ea typeface="Oxygen"/>
                <a:cs typeface="Times New Roman" panose="02020603050405020304" charset="0"/>
              </a:rPr>
              <a:t>African Art  Purpose</a:t>
            </a:r>
            <a:endParaRPr lang="en-US" altLang="en-US" sz="20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20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Times New Roman" panose="02020603050405020304" charset="0"/>
                <a:ea typeface="Oxygen"/>
                <a:cs typeface="Times New Roman" panose="02020603050405020304" charset="0"/>
              </a:rPr>
              <a:t>Common Themes in TAC</a:t>
            </a:r>
            <a:endParaRPr lang="en-US" altLang="en-US" sz="20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20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Times New Roman" panose="02020603050405020304" charset="0"/>
                <a:ea typeface="Oxygen"/>
                <a:cs typeface="Times New Roman" panose="02020603050405020304" charset="0"/>
              </a:rPr>
              <a:t>Key materials used</a:t>
            </a:r>
            <a:endParaRPr lang="en-US" altLang="en-US" sz="20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Times New Roman" panose="02020603050405020304" charset="0"/>
                <a:ea typeface="Oxygen"/>
                <a:cs typeface="Times New Roman" panose="02020603050405020304" charset="0"/>
              </a:rPr>
              <a:t>Gender Roles in Art</a:t>
            </a:r>
            <a:endParaRPr lang="en-US" altLang="en-US" sz="18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  <a:p>
            <a:pPr indent="0" algn="ctr">
              <a:buNone/>
            </a:pPr>
            <a:endParaRPr lang="en-US" altLang="en-US" sz="18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Times New Roman" panose="02020603050405020304" charset="0"/>
              <a:ea typeface="Oxygen"/>
              <a:cs typeface="Times New Roman" panose="02020603050405020304" charset="0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5796460" y="51375"/>
            <a:ext cx="328572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7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01</a:t>
            </a:r>
            <a:endParaRPr lang="fr-FR" sz="70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36830" y="0"/>
            <a:ext cx="45916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80035" y="658495"/>
            <a:ext cx="4723765" cy="44856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txBody>
          <a:bodyPr lIns="91440" tIns="91440" rIns="91440" bIns="91440" anchor="t">
            <a:normAutofit fontScale="25000"/>
          </a:bodyPr>
          <a:p>
            <a:pPr algn="ctr"/>
            <a:r>
              <a:rPr lang="en-GB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A</a:t>
            </a:r>
            <a:r>
              <a:rPr lang="en-GB" sz="4800" b="0" u="sng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rt's Core Purpose</a:t>
            </a:r>
            <a:r>
              <a:rPr lang="en-US" altLang="en-GB" sz="4800" b="0" u="sng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:</a:t>
            </a:r>
            <a:endParaRPr lang="en-US" altLang="en-GB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ctr">
              <a:buFont typeface="Wingdings" panose="05000000000000000000" charset="0"/>
              <a:buChar char="q"/>
            </a:pPr>
            <a:endParaRPr 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q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Functional – Used in daily life (tools, clothing, objects)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q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q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Spiritual – Connects with ancestors, deities, and rituals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q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q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Communal – Created for and used by the community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0" indent="0" algn="ctr">
              <a:buFont typeface="Wingdings" panose="05000000000000000000" charset="0"/>
              <a:buNone/>
            </a:pPr>
            <a:r>
              <a:rPr lang="en-US" altLang="en-US" sz="4800" b="0" u="sng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Common Themes in Traditional African Art</a:t>
            </a:r>
            <a:endParaRPr lang="en-US" altLang="en-US" sz="4800" b="0" u="sng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0" indent="0" algn="ctr">
              <a:buFont typeface="Wingdings" panose="05000000000000000000" charset="0"/>
              <a:buNone/>
            </a:pPr>
            <a:endParaRPr lang="en-US" altLang="en-US" sz="4800" b="0" u="sng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Ancestry – Honoring lineage and heritage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Fertility – Symbols of life, birth, and growth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Power – Representing leaders, warriors, and authority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Community – Unity, cooperation, and social values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§"/>
            </a:pPr>
            <a:r>
              <a:rPr lang="en-US" altLang="en-US" sz="4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Rites – Initiation, marriage, and coming-of-age ceremonies</a:t>
            </a:r>
            <a:endParaRPr lang="en-US" altLang="en-US" sz="4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algn="ctr"/>
            <a:endParaRPr lang="en-US" sz="20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algn="ctr">
              <a:lnSpc>
                <a:spcPct val="100000"/>
              </a:lnSpc>
              <a:spcAft>
                <a:spcPts val="1600"/>
              </a:spcAft>
              <a:tabLst>
                <a:tab pos="0" algn="l"/>
              </a:tabLst>
            </a:pPr>
            <a:endParaRPr lang="en-GB" sz="20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1043365" y="-20155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1" u="sng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Poiret One"/>
                <a:ea typeface="Poiret One"/>
              </a:rPr>
              <a:t>The Essence of Traditional African Art</a:t>
            </a:r>
            <a:endParaRPr lang="en-GB" sz="2400" b="1" u="sng" strike="noStrike">
              <a:solidFill>
                <a:schemeClr val="accent6">
                  <a:lumMod val="50000"/>
                </a:schemeClr>
              </a:solidFill>
              <a:effectLst/>
              <a:uFillTx/>
              <a:latin typeface="Poiret One"/>
              <a:ea typeface="Poiret On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012180" y="411480"/>
            <a:ext cx="2421255" cy="245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algn="ctr"/>
            <a:r>
              <a:rPr lang="en-GB" u="sng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Key Materials:</a:t>
            </a:r>
            <a:r>
              <a:rPr 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 </a:t>
            </a:r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 algn="ctr">
              <a:buFont typeface="Wingdings" panose="05000000000000000000" charset="0"/>
              <a:buChar char="Ø"/>
            </a:pPr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 algn="ctr">
              <a:buFont typeface="Wingdings" panose="05000000000000000000" charset="0"/>
              <a:buChar char="Ø"/>
            </a:pPr>
            <a:r>
              <a:rPr 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Wood</a:t>
            </a:r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 algn="ctr">
              <a:buFont typeface="Wingdings" panose="05000000000000000000" charset="0"/>
              <a:buChar char="Ø"/>
            </a:pPr>
            <a:r>
              <a:rPr 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Metal </a:t>
            </a:r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 algn="ctr">
              <a:buFont typeface="Wingdings" panose="05000000000000000000" charset="0"/>
              <a:buChar char="Ø"/>
            </a:pPr>
            <a:r>
              <a:rPr lang="en-US" alt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 </a:t>
            </a:r>
            <a:r>
              <a:rPr 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Clay </a:t>
            </a:r>
            <a:endParaRPr lang="en-GB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Black" panose="020B0A04020102020204" charset="0"/>
              <a:ea typeface="Oxygen"/>
              <a:cs typeface="Arial Black" panose="020B0A04020102020204" charset="0"/>
            </a:endParaRPr>
          </a:p>
          <a:p>
            <a:pPr marL="285750" indent="-285750" algn="ctr">
              <a:buFont typeface="Wingdings" panose="05000000000000000000" charset="0"/>
              <a:buChar char="Ø"/>
            </a:pPr>
            <a:r>
              <a:rPr lang="en-US" alt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 </a:t>
            </a:r>
            <a:r>
              <a:rPr lang="en-GB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  <a:sym typeface="+mn-ea"/>
              </a:rPr>
              <a:t>Textiles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27465" y="165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Poiret One"/>
                <a:ea typeface="Poiret One"/>
              </a:rPr>
              <a:t>Gender Roles in Art Creation &amp; Patronage</a:t>
            </a:r>
            <a:endParaRPr lang="en-GB" sz="24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Poiret One"/>
              <a:ea typeface="Poiret One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107315" y="411480"/>
            <a:ext cx="8665210" cy="454723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 algn="ctr">
              <a:buNone/>
            </a:pPr>
            <a:r>
              <a:rPr lang="en-US" altLang="en-US" sz="1800" b="0" u="none" strike="noStrike">
                <a:solidFill>
                  <a:srgbClr val="00B050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 </a:t>
            </a:r>
            <a:r>
              <a:rPr lang="en-US" altLang="en-US" sz="1800" b="0" u="none" strike="noStrike">
                <a:solidFill>
                  <a:schemeClr val="accent2">
                    <a:lumMod val="10000"/>
                  </a:schemeClr>
                </a:solidFill>
                <a:effectLst/>
                <a:uFillTx/>
                <a:latin typeface="Arial Black" panose="020B0A04020102020204" charset="0"/>
                <a:ea typeface="Oxygen"/>
                <a:cs typeface="Arial Black" panose="020B0A04020102020204" charset="0"/>
              </a:rPr>
              <a:t>Who Made the Art?</a:t>
            </a: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r>
              <a:rPr lang="en-US" altLang="en-US" sz="1800" b="0" u="none" strike="noStrike">
                <a:solidFill>
                  <a:srgbClr val="00B050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Male Artists:</a:t>
            </a: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Specialized in sculpture, masks, metalwork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Focused on ritual, power, and leadership symbols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r>
              <a:rPr lang="en-US" altLang="en-US" sz="1800" b="0" u="none" strike="noStrike">
                <a:solidFill>
                  <a:srgbClr val="00B050"/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Female Artists:</a:t>
            </a: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endParaRPr lang="en-US" altLang="en-US" sz="1800" b="0" u="none" strike="noStrike">
              <a:solidFill>
                <a:srgbClr val="00B050"/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Created pottery, textiles, beadwork, adornment, murals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Expressed identity, status, communication, and economy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indent="0" algn="l">
              <a:buNone/>
            </a:pPr>
            <a:r>
              <a:rPr lang="en-US" altLang="en-US" sz="1800" b="0" u="none" strike="noStrike">
                <a:solidFill>
                  <a:srgbClr val="00B050"/>
                </a:solidFill>
                <a:effectLst/>
                <a:highlight>
                  <a:srgbClr val="008080"/>
                </a:highlight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Patronage:</a:t>
            </a:r>
            <a:endParaRPr lang="en-US" altLang="en-US" sz="1800" b="0" u="none" strike="noStrike">
              <a:solidFill>
                <a:srgbClr val="00B050"/>
              </a:solidFill>
              <a:effectLst/>
              <a:highlight>
                <a:srgbClr val="008080"/>
              </a:highlight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Chiefs, elders, and women’s groups supported artists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Arial Rounded MT Bold" panose="020F0704030504030204" charset="0"/>
                <a:ea typeface="Oxygen"/>
                <a:cs typeface="Arial Rounded MT Bold" panose="020F0704030504030204" charset="0"/>
              </a:rPr>
              <a:t>They provided resources or commissions for art used in rituals, ceremonies, and community life</a:t>
            </a:r>
            <a:endParaRPr lang="en-US" altLang="en-US" sz="1800" b="0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Arial Rounded MT Bold" panose="020F0704030504030204" charset="0"/>
              <a:ea typeface="Oxygen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3900" y="688975"/>
            <a:ext cx="5424170" cy="42983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 lnSpcReduction="10000"/>
          </a:bodyPr>
          <a:p>
            <a:pPr algn="ctr"/>
            <a:r>
              <a:rPr lang="en-US" altLang="en-US" sz="2000" b="0" u="sng" strike="noStrike">
                <a:solidFill>
                  <a:srgbClr val="000000"/>
                </a:solidFill>
                <a:effectLst/>
                <a:uFillTx/>
                <a:latin typeface="Arial Rounded MT Bold" panose="020F0704030504030204" charset="0"/>
                <a:cs typeface="Arial Rounded MT Bold" panose="020F0704030504030204" charset="0"/>
              </a:rPr>
              <a:t>Gender in Art: What Does It Show?</a:t>
            </a:r>
            <a:endParaRPr lang="en-US" altLang="en-US" sz="2000" b="0" u="sng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algn="ctr"/>
            <a:endParaRPr lang="en-US" altLang="en-US" sz="2000" b="0" u="sng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42900" indent="-342900" algn="l">
              <a:buFont typeface="Wingdings" panose="05000000000000000000" charset="0"/>
              <a:buChar char="o"/>
            </a:pPr>
            <a:r>
              <a:rPr lang="en-US" altLang="en-US" sz="2220" b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OpenSymbol" panose="05010000000000000000"/>
              </a:rPr>
              <a:t> Female Figures:</a:t>
            </a:r>
            <a:endParaRPr lang="en-US" altLang="en-US" sz="2220" b="1" u="none" strike="noStrike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OpenSymbol" panose="05010000000000000000"/>
            </a:endParaRPr>
          </a:p>
          <a:p>
            <a:pPr algn="l"/>
            <a:endParaRPr lang="en-US" altLang="en-US" sz="2220" b="0" u="none" strike="noStrike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OpenSymbol" panose="05010000000000000000"/>
            </a:endParaRPr>
          </a:p>
          <a:p>
            <a:pPr algn="l"/>
            <a:r>
              <a:rPr lang="en-US" altLang="en-US" sz="222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Fertility, Motherhood, Beauty, Wisdom</a:t>
            </a:r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algn="l"/>
            <a:r>
              <a:rPr lang="en-US" altLang="en-US" sz="222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Empowering or Limiting?</a:t>
            </a:r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algn="l"/>
            <a:endParaRPr lang="en-US" altLang="en-US" sz="2220" b="1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marL="342900" indent="-342900" algn="l">
              <a:buFont typeface="Wingdings" panose="05000000000000000000" charset="0"/>
              <a:buChar char="o"/>
            </a:pPr>
            <a:r>
              <a:rPr lang="en-US" altLang="en-US" sz="2220" b="1" u="none" strike="noStrike">
                <a:solidFill>
                  <a:srgbClr val="000000"/>
                </a:solidFill>
                <a:effectLst/>
                <a:highlight>
                  <a:srgbClr val="008080"/>
                </a:highlight>
                <a:uFillTx/>
                <a:latin typeface="OpenSymbol" panose="05010000000000000000"/>
              </a:rPr>
              <a:t>Male Figures:</a:t>
            </a:r>
            <a:endParaRPr lang="en-US" altLang="en-US" sz="2220" b="1" u="none" strike="noStrike">
              <a:solidFill>
                <a:srgbClr val="000000"/>
              </a:solidFill>
              <a:effectLst/>
              <a:highlight>
                <a:srgbClr val="008080"/>
              </a:highlight>
              <a:uFillTx/>
              <a:latin typeface="OpenSymbol" panose="05010000000000000000"/>
            </a:endParaRPr>
          </a:p>
          <a:p>
            <a:pPr algn="l"/>
            <a:endParaRPr lang="en-US" altLang="en-US" sz="2220" b="0" u="none" strike="noStrike">
              <a:solidFill>
                <a:srgbClr val="000000"/>
              </a:solidFill>
              <a:effectLst/>
              <a:highlight>
                <a:srgbClr val="00FF00"/>
              </a:highlight>
              <a:uFillTx/>
              <a:latin typeface="OpenSymbol" panose="05010000000000000000"/>
            </a:endParaRPr>
          </a:p>
          <a:p>
            <a:pPr algn="l"/>
            <a:r>
              <a:rPr lang="en-US" altLang="en-US" sz="222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Warriors, Leaders, Protectors</a:t>
            </a:r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algn="l"/>
            <a:endParaRPr lang="en-US" altLang="en-US" sz="2220" b="1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marL="342900" indent="-342900" algn="l">
              <a:buFont typeface="Wingdings" panose="05000000000000000000" charset="0"/>
              <a:buChar char="o"/>
            </a:pPr>
            <a:r>
              <a:rPr lang="en-US" altLang="en-US" sz="2220" b="1" u="none" strike="noStrike">
                <a:solidFill>
                  <a:srgbClr val="000000"/>
                </a:solidFill>
                <a:effectLst/>
                <a:highlight>
                  <a:srgbClr val="00FF00"/>
                </a:highlight>
                <a:uFillTx/>
                <a:latin typeface="OpenSymbol" panose="05010000000000000000"/>
              </a:rPr>
              <a:t>Gender Fluidity/Ambiguity:</a:t>
            </a:r>
            <a:endParaRPr lang="en-US" altLang="en-US" sz="2220" b="1" u="none" strike="noStrike">
              <a:solidFill>
                <a:srgbClr val="000000"/>
              </a:solidFill>
              <a:effectLst/>
              <a:highlight>
                <a:srgbClr val="00FF00"/>
              </a:highlight>
              <a:uFillTx/>
              <a:latin typeface="OpenSymbol" panose="05010000000000000000"/>
            </a:endParaRPr>
          </a:p>
          <a:p>
            <a:pPr marL="342900" indent="-342900" algn="l">
              <a:buFont typeface="Wingdings" panose="05000000000000000000" charset="0"/>
              <a:buChar char="o"/>
            </a:pPr>
            <a:endParaRPr lang="en-US" altLang="en-US" sz="2220" b="1" u="none" strike="noStrike">
              <a:solidFill>
                <a:srgbClr val="000000"/>
              </a:solidFill>
              <a:effectLst/>
              <a:highlight>
                <a:srgbClr val="008000"/>
              </a:highlight>
              <a:uFillTx/>
              <a:latin typeface="OpenSymbol" panose="05010000000000000000"/>
            </a:endParaRPr>
          </a:p>
          <a:p>
            <a:pPr algn="l"/>
            <a:r>
              <a:rPr lang="en-US" altLang="en-US" sz="222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Holistic Power, Challenging Norms</a:t>
            </a:r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algn="l"/>
            <a:r>
              <a:rPr lang="en-US" altLang="en-US" sz="2220" b="0" u="none" strike="noStrike">
                <a:solidFill>
                  <a:srgbClr val="000000"/>
                </a:solidFill>
                <a:effectLst/>
                <a:uFillTx/>
                <a:latin typeface="OpenSymbol" panose="05010000000000000000"/>
              </a:rPr>
              <a:t>Art as Social Commentary</a:t>
            </a:r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  <a:p>
            <a:pPr algn="ctr"/>
            <a:endParaRPr lang="en-US" altLang="en-US" sz="222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723960" y="165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Portrayal of Gender in African Art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912485" y="1010285"/>
            <a:ext cx="3184525" cy="406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411730" y="769620"/>
            <a:ext cx="6472555" cy="8375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en-US" sz="3765" b="1" u="none" strike="noStrike">
                <a:solidFill>
                  <a:schemeClr val="dk1"/>
                </a:solidFill>
                <a:effectLst/>
                <a:uFillTx/>
                <a:latin typeface="Arial" panose="020B0604020202020204"/>
              </a:rPr>
              <a:t>Gender Awareness in Modern African Society &amp; Art's Role</a:t>
            </a:r>
            <a:endParaRPr lang="en-US" altLang="en-US" sz="3765" b="1" u="none" strike="noStrike">
              <a:solidFill>
                <a:schemeClr val="dk1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723960" y="555565"/>
            <a:ext cx="328572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7000" b="1" u="none" strike="noStrike">
                <a:solidFill>
                  <a:schemeClr val="dk1"/>
                </a:solidFill>
                <a:effectLst/>
                <a:uFillTx/>
                <a:latin typeface="Poiret One"/>
                <a:ea typeface="Poiret One"/>
              </a:rPr>
              <a:t>02</a:t>
            </a:r>
            <a:endParaRPr lang="en-US" altLang="en-GB" sz="7000" b="1" u="none" strike="noStrike">
              <a:solidFill>
                <a:schemeClr val="dk1"/>
              </a:solidFill>
              <a:effectLst/>
              <a:uFillTx/>
              <a:latin typeface="Poiret One"/>
              <a:ea typeface="Poiret One"/>
            </a:endParaRPr>
          </a:p>
        </p:txBody>
      </p:sp>
      <p:pic>
        <p:nvPicPr>
          <p:cNvPr id="3" name="Picture 2" descr="5377aa0a-6334-4cc8-aa0e-d87f282486f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1821815"/>
            <a:ext cx="9074150" cy="3321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3260" y="0"/>
            <a:ext cx="8502650" cy="5715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1" u="sng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Poiret One"/>
                <a:ea typeface="Poiret One"/>
              </a:rPr>
              <a:t>Gender Awareness in Modern African Society &amp; Art's Role</a:t>
            </a:r>
            <a:endParaRPr lang="en-GB" sz="2400" b="1" u="sng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Poiret One"/>
              <a:ea typeface="Poiret One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47955" y="483235"/>
            <a:ext cx="5768975" cy="46139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marL="285750" indent="-285750" algn="l">
              <a:buFont typeface="Wingdings" panose="05000000000000000000" charset="0"/>
              <a:buChar char="q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Arial Black" panose="020B0A04020102020204" charset="0"/>
                <a:cs typeface="Arial Black" panose="020B0A04020102020204" charset="0"/>
              </a:rPr>
              <a:t>What’s Happening Now:</a:t>
            </a:r>
            <a:endParaRPr lang="en-US" altLang="en-US" sz="1600" b="0" u="none" strike="noStrike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Today, people are talking more about gender equality and empowering women and girls.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q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Arial Black" panose="020B0A04020102020204" charset="0"/>
                <a:cs typeface="Arial Black" panose="020B0A04020102020204" charset="0"/>
              </a:rPr>
              <a:t> What Role Does Art Play?</a:t>
            </a:r>
            <a:endParaRPr lang="en-US" altLang="en-US" sz="1600" b="0" u="none" strike="noStrike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indent="0" algn="l">
              <a:buNone/>
            </a:pP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 Art helps us look back and understand how gender roles were in the past.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 Art can inspire women and challenge old ideas that hold people back.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indent="0" algn="l">
              <a:buNone/>
            </a:pP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q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Arial Black" panose="020B0A04020102020204" charset="0"/>
                <a:cs typeface="Arial Black" panose="020B0A04020102020204" charset="0"/>
              </a:rPr>
              <a:t> Why This Matters:</a:t>
            </a:r>
            <a:endParaRPr lang="en-US" altLang="en-US" sz="1600" b="0" u="none" strike="noStrike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indent="0" algn="l">
              <a:buNone/>
            </a:pP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Helps us tell a fair, balanced story of both men and women in history.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Promotes gender equality in modern African society.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7" name="Google Shape;231;p42" title="front-view-man-with-space-projection.jpg"/>
          <p:cNvSpPr/>
          <p:nvPr/>
        </p:nvSpPr>
        <p:spPr>
          <a:xfrm>
            <a:off x="6054845" y="1419580"/>
            <a:ext cx="3089520" cy="308952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07315" y="1131570"/>
            <a:ext cx="5172710" cy="35121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p>
            <a:pPr algn="l"/>
            <a:r>
              <a:rPr lang="en-US" altLang="en-US" sz="1600" b="0" u="none" strike="noStrike">
                <a:solidFill>
                  <a:srgbClr val="000000"/>
                </a:solidFill>
                <a:effectLst/>
                <a:uFillTx/>
                <a:latin typeface="Arial Black" panose="020B0A04020102020204" charset="0"/>
                <a:cs typeface="Arial Black" panose="020B0A04020102020204" charset="0"/>
              </a:rPr>
              <a:t> Key Takeaways:</a:t>
            </a:r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algn="l"/>
            <a:endParaRPr lang="en-US" altLang="en-US" sz="1600" b="0" u="none" strike="noStrike">
              <a:solidFill>
                <a:srgbClr val="000000"/>
              </a:solidFill>
              <a:effectLst/>
              <a:uFillTx/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rgbClr val="000000"/>
                </a:solidFill>
                <a:effectLst/>
                <a:uFillTx/>
                <a:latin typeface="Arial Rounded MT Bold" panose="020F0704030504030204" charset="0"/>
                <a:cs typeface="Arial Rounded MT Bold" panose="020F0704030504030204" charset="0"/>
              </a:rPr>
              <a:t>African Art is rich and full of cultural meaning.</a:t>
            </a: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rgbClr val="000000"/>
                </a:solidFill>
                <a:effectLst/>
                <a:uFillTx/>
                <a:latin typeface="Arial Rounded MT Bold" panose="020F0704030504030204" charset="0"/>
                <a:cs typeface="Arial Rounded MT Bold" panose="020F0704030504030204" charset="0"/>
              </a:rPr>
              <a:t>It’s closely connected to gender roles and identity.</a:t>
            </a: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rgbClr val="000000"/>
                </a:solidFill>
                <a:effectLst/>
                <a:uFillTx/>
                <a:latin typeface="Arial Rounded MT Bold" panose="020F0704030504030204" charset="0"/>
                <a:cs typeface="Arial Rounded MT Bold" panose="020F0704030504030204" charset="0"/>
              </a:rPr>
              <a:t>It helps us understand modern society better.</a:t>
            </a: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en-US" sz="1800" b="0" u="none" strike="noStrike">
                <a:solidFill>
                  <a:srgbClr val="000000"/>
                </a:solidFill>
                <a:effectLst/>
                <a:uFillTx/>
                <a:latin typeface="Arial Rounded MT Bold" panose="020F0704030504030204" charset="0"/>
                <a:cs typeface="Arial Rounded MT Bold" panose="020F0704030504030204" charset="0"/>
              </a:rPr>
              <a:t>Always look at art with a gender-aware perspective!</a:t>
            </a:r>
            <a:endParaRPr lang="en-US" altLang="en-US" sz="1800" b="0" u="none" strike="noStrike">
              <a:solidFill>
                <a:srgbClr val="000000"/>
              </a:solidFill>
              <a:effectLst/>
              <a:uFillTx/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2627630" y="0"/>
            <a:ext cx="5261610" cy="5715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200" b="1" u="none" strike="noStrike">
                <a:solidFill>
                  <a:schemeClr val="accent5">
                    <a:lumMod val="10000"/>
                  </a:schemeClr>
                </a:solidFill>
                <a:effectLst/>
                <a:uFillTx/>
                <a:latin typeface="Poiret One"/>
                <a:ea typeface="Poiret One"/>
              </a:rPr>
              <a:t>Conclusion</a:t>
            </a:r>
            <a:endParaRPr lang="en-GB" sz="3200" b="1" u="none" strike="noStrike">
              <a:solidFill>
                <a:schemeClr val="accent5">
                  <a:lumMod val="10000"/>
                </a:schemeClr>
              </a:solidFill>
              <a:effectLst/>
              <a:uFillTx/>
              <a:latin typeface="Poiret One"/>
              <a:ea typeface="Poiret One"/>
            </a:endParaRPr>
          </a:p>
        </p:txBody>
      </p:sp>
      <p:pic>
        <p:nvPicPr>
          <p:cNvPr id="2" name="Picture 1" descr="6bf47e28a96cb9867b962c6149fe04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7360" y="0"/>
            <a:ext cx="354774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2753</Words>
  <Application>WPS Presentation</Application>
  <PresentationFormat/>
  <Paragraphs>150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Arial</vt:lpstr>
      <vt:lpstr>Symbol</vt:lpstr>
      <vt:lpstr>Poiret One</vt:lpstr>
      <vt:lpstr>Liberation Mono</vt:lpstr>
      <vt:lpstr>Oxygen</vt:lpstr>
      <vt:lpstr>OpenSymbol</vt:lpstr>
      <vt:lpstr>Arial Black</vt:lpstr>
      <vt:lpstr>Wingdings</vt:lpstr>
      <vt:lpstr>Arial Rounded MT Bold</vt:lpstr>
      <vt:lpstr>Times New Roman</vt:lpstr>
      <vt:lpstr>Microsoft YaHei</vt:lpstr>
      <vt:lpstr>Arial Unicode MS</vt:lpstr>
      <vt:lpstr>Calibri</vt:lpstr>
      <vt:lpstr>Minimalist Aesthetic Slideshow by Slidesgo</vt:lpstr>
      <vt:lpstr>Slidesgo Final Pages</vt:lpstr>
      <vt:lpstr>Traditional African Art</vt:lpstr>
      <vt:lpstr>Introduction</vt:lpstr>
      <vt:lpstr>01</vt:lpstr>
      <vt:lpstr>The Essence of Traditional African Art</vt:lpstr>
      <vt:lpstr>Gender Roles in Art Creation &amp; Patronage</vt:lpstr>
      <vt:lpstr>Portrayal of Gender in African Art</vt:lpstr>
      <vt:lpstr>02</vt:lpstr>
      <vt:lpstr>Gender Awareness in Modern African Society &amp; Art's Role</vt:lpstr>
      <vt:lpstr>Conclusion</vt:lpstr>
      <vt:lpstr>Thank You! Asante Sana!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African Art</dc:title>
  <dc:creator/>
  <cp:lastModifiedBy>amante boroughs</cp:lastModifiedBy>
  <cp:revision>2</cp:revision>
  <dcterms:created xsi:type="dcterms:W3CDTF">2025-07-22T19:37:00Z</dcterms:created>
  <dcterms:modified xsi:type="dcterms:W3CDTF">2025-07-26T20:22:51Z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11</vt:r8>
  </property>
  <property fmtid="{D5CDD505-2E9C-101B-9397-08002B2CF9AE}" pid="3" name="ICV">
    <vt:lpwstr>F4CF95EE37994EE89FBFE7829174B672_12</vt:lpwstr>
  </property>
  <property fmtid="{D5CDD505-2E9C-101B-9397-08002B2CF9AE}" pid="4" name="KSOProductBuildVer">
    <vt:lpwstr>1033-12.2.0.21931</vt:lpwstr>
  </property>
</Properties>
</file>